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7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5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7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100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74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562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66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296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74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845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72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78C20-F912-497E-9478-D4672C9E7E50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29B2F-E3EE-4B07-AF03-FEA187F82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4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Bell_212A" TargetMode="External"/><Relationship Id="rId13" Type="http://schemas.openxmlformats.org/officeDocument/2006/relationships/hyperlink" Target="https://en.wikipedia.org/wiki/V.32" TargetMode="External"/><Relationship Id="rId18" Type="http://schemas.openxmlformats.org/officeDocument/2006/relationships/hyperlink" Target="https://en.wikipedia.org/wiki/V.44" TargetMode="External"/><Relationship Id="rId3" Type="http://schemas.openxmlformats.org/officeDocument/2006/relationships/hyperlink" Target="https://en.wikipedia.org/wiki/Bitrate" TargetMode="External"/><Relationship Id="rId7" Type="http://schemas.openxmlformats.org/officeDocument/2006/relationships/hyperlink" Target="https://en.wikipedia.org/wiki/ITU_V.21" TargetMode="External"/><Relationship Id="rId12" Type="http://schemas.openxmlformats.org/officeDocument/2006/relationships/hyperlink" Target="https://en.wikipedia.org/wiki/V.27ter" TargetMode="External"/><Relationship Id="rId17" Type="http://schemas.openxmlformats.org/officeDocument/2006/relationships/hyperlink" Target="https://en.wikipedia.org/wiki/V.92" TargetMode="External"/><Relationship Id="rId2" Type="http://schemas.openxmlformats.org/officeDocument/2006/relationships/image" Target="../media/image1.png"/><Relationship Id="rId16" Type="http://schemas.openxmlformats.org/officeDocument/2006/relationships/hyperlink" Target="https://en.wikipedia.org/wiki/V.90_(recommendation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wikipedia.org/wiki/Bell_103" TargetMode="External"/><Relationship Id="rId11" Type="http://schemas.openxmlformats.org/officeDocument/2006/relationships/hyperlink" Target="https://en.wikipedia.org/wiki/V.26bis" TargetMode="External"/><Relationship Id="rId5" Type="http://schemas.openxmlformats.org/officeDocument/2006/relationships/hyperlink" Target="https://en.wikipedia.org/wiki/Kbit/s" TargetMode="External"/><Relationship Id="rId15" Type="http://schemas.openxmlformats.org/officeDocument/2006/relationships/hyperlink" Target="https://en.wikipedia.org/wiki/V.34_(recommendation)" TargetMode="External"/><Relationship Id="rId10" Type="http://schemas.openxmlformats.org/officeDocument/2006/relationships/hyperlink" Target="https://en.wikipedia.org/wiki/V.22bis" TargetMode="External"/><Relationship Id="rId19" Type="http://schemas.openxmlformats.org/officeDocument/2006/relationships/image" Target="../media/image4.png"/><Relationship Id="rId4" Type="http://schemas.openxmlformats.org/officeDocument/2006/relationships/hyperlink" Target="https://en.wikipedia.org/wiki/Bell_101" TargetMode="External"/><Relationship Id="rId9" Type="http://schemas.openxmlformats.org/officeDocument/2006/relationships/hyperlink" Target="https://en.wikipedia.org/wiki/V.22_(recommendation)" TargetMode="External"/><Relationship Id="rId14" Type="http://schemas.openxmlformats.org/officeDocument/2006/relationships/hyperlink" Target="https://en.wikipedia.org/wiki/V.32bi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5111" y="2709744"/>
            <a:ext cx="69730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 smtClean="0"/>
              <a:t>History of Dial-Up Internet/ Ethernet Internet</a:t>
            </a:r>
          </a:p>
          <a:p>
            <a:r>
              <a:rPr lang="en-CA" dirty="0" smtClean="0"/>
              <a:t>By: Bikram Bajwa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443" y="638407"/>
            <a:ext cx="3295261" cy="24714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6647" y="3602038"/>
            <a:ext cx="2782852" cy="27828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877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5685" y="345234"/>
            <a:ext cx="115606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/>
              <a:t>What is Dial-Up Internet/Ethernet Internet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315685" y="1213688"/>
            <a:ext cx="1156063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u="sng" dirty="0" smtClean="0"/>
              <a:t>Dial-Up Internet</a:t>
            </a:r>
            <a:endParaRPr lang="en-US" b="1" u="sng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Dial-up </a:t>
            </a:r>
            <a:r>
              <a:rPr lang="en-US" dirty="0" smtClean="0"/>
              <a:t>Internet </a:t>
            </a:r>
            <a:r>
              <a:rPr lang="en-US" dirty="0"/>
              <a:t>is a form of Internet </a:t>
            </a:r>
            <a:r>
              <a:rPr lang="en-US" dirty="0" smtClean="0"/>
              <a:t>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Using public switched telephone network (PSTN)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establish a connection to an internet service provider (ISP)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By dialing a number on a conventional telephone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Different Connections give different speeds</a:t>
            </a:r>
            <a:endParaRPr lang="en-US" dirty="0" smtClean="0"/>
          </a:p>
          <a:p>
            <a:endParaRPr lang="en-CA" dirty="0"/>
          </a:p>
          <a:p>
            <a:endParaRPr lang="en-CA" b="1" u="sng" dirty="0" smtClean="0"/>
          </a:p>
          <a:p>
            <a:endParaRPr lang="en-CA" b="1" u="sng" dirty="0"/>
          </a:p>
          <a:p>
            <a:r>
              <a:rPr lang="en-CA" b="1" u="sng" dirty="0" smtClean="0"/>
              <a:t>Ethernet Internet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Ethernet Internet access is a type of network cable, also used for its high-bandwidth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Its used on a wired network, at home or any business workplace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The cable connects wired devices together to a local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It can be used for internet access or file sharing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1488058"/>
              </p:ext>
            </p:extLst>
          </p:nvPr>
        </p:nvGraphicFramePr>
        <p:xfrm>
          <a:off x="10487609" y="727783"/>
          <a:ext cx="5166048" cy="4682426"/>
        </p:xfrm>
        <a:graphic>
          <a:graphicData uri="http://schemas.openxmlformats.org/drawingml/2006/table">
            <a:tbl>
              <a:tblPr/>
              <a:tblGrid>
                <a:gridCol w="861008"/>
                <a:gridCol w="861008"/>
                <a:gridCol w="861008"/>
                <a:gridCol w="861008"/>
                <a:gridCol w="861008"/>
                <a:gridCol w="861008"/>
              </a:tblGrid>
              <a:tr h="176853">
                <a:tc>
                  <a:txBody>
                    <a:bodyPr/>
                    <a:lstStyle/>
                    <a:p>
                      <a:pPr algn="r"/>
                      <a:r>
                        <a:rPr lang="en-US" sz="800" dirty="0">
                          <a:effectLst/>
                        </a:rPr>
                        <a:t>Connection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u="none" strike="noStrike" dirty="0">
                          <a:solidFill>
                            <a:srgbClr val="0B0080"/>
                          </a:solidFill>
                          <a:effectLst/>
                          <a:hlinkClick r:id="rId3" tooltip="Bitrate"/>
                        </a:rPr>
                        <a:t>Bitrate</a:t>
                      </a:r>
                      <a:endParaRPr lang="en-US" sz="800" dirty="0"/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182043">
                <a:tc gridSpan="6">
                  <a:txBody>
                    <a:bodyPr/>
                    <a:lstStyle/>
                    <a:p>
                      <a:pPr algn="l"/>
                      <a:endParaRPr lang="en-US" sz="800" dirty="0">
                        <a:effectLst/>
                      </a:endParaRP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110 baud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4" tooltip="Bell 101"/>
                        </a:rPr>
                        <a:t>Bell 101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0.1 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5" tooltip="Kbit/s"/>
                        </a:rPr>
                        <a:t>kbit/s</a:t>
                      </a:r>
                      <a:endParaRPr lang="en-US" sz="800"/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dirty="0"/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2246" marR="42246" marT="21123" marB="21123">
                    <a:lnL>
                      <a:noFill/>
                    </a:lnL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T>
                      <a:noFill/>
                    </a:lnT>
                  </a:tcPr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300 baud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6" tooltip="Bell 103"/>
                        </a:rPr>
                        <a:t>Bell 103</a:t>
                      </a:r>
                      <a:r>
                        <a:rPr lang="en-US" sz="800"/>
                        <a:t> or 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7" tooltip="ITU V.21"/>
                        </a:rPr>
                        <a:t>V.21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0.3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1200 baud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8" tooltip="Bell 212A"/>
                        </a:rPr>
                        <a:t>Bell 212A</a:t>
                      </a:r>
                      <a:r>
                        <a:rPr lang="en-US" sz="800"/>
                        <a:t> or 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9" tooltip="V.22 (recommendation)"/>
                        </a:rPr>
                        <a:t>V.22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1.2 </a:t>
                      </a:r>
                      <a:r>
                        <a:rPr lang="en-US" sz="800" dirty="0" err="1"/>
                        <a:t>kbit</a:t>
                      </a:r>
                      <a:r>
                        <a:rPr lang="en-US" sz="800" dirty="0"/>
                        <a:t>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2400 baud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0" tooltip="V.22bis"/>
                        </a:rPr>
                        <a:t>V.22bis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2.4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2400 baud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1" tooltip="V.26bis"/>
                        </a:rPr>
                        <a:t>V.26bis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2.4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4800 baud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2" tooltip="V.27ter"/>
                        </a:rPr>
                        <a:t>V.27ter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4.8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9600 baud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3" tooltip="V.32"/>
                        </a:rPr>
                        <a:t>V.32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9.6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14.4 kbit/s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4" tooltip="V.32bis"/>
                        </a:rPr>
                        <a:t>V.32bis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14.4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28.8 kbit/s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5" tooltip="V.34 (recommendation)"/>
                        </a:rPr>
                        <a:t>V.34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28.8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33.6 kbit/s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5" tooltip="V.34 (recommendation)"/>
                        </a:rPr>
                        <a:t>V.34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33.6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182043">
                <a:tc>
                  <a:txBody>
                    <a:bodyPr/>
                    <a:lstStyle/>
                    <a:p>
                      <a:r>
                        <a:rPr lang="en-US" sz="800"/>
                        <a:t>56k kbps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6" tooltip="V.90 (recommendation)"/>
                        </a:rPr>
                        <a:t>V.90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56.0/33.6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182043">
                <a:tc>
                  <a:txBody>
                    <a:bodyPr/>
                    <a:lstStyle/>
                    <a:p>
                      <a:r>
                        <a:rPr lang="en-US" sz="800"/>
                        <a:t>56k kbps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7" tooltip="V.92"/>
                        </a:rPr>
                        <a:t>V.92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56.0/48.0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455108">
                <a:tc>
                  <a:txBody>
                    <a:bodyPr/>
                    <a:lstStyle/>
                    <a:p>
                      <a:r>
                        <a:rPr lang="en-US" sz="800"/>
                        <a:t>Hardware compression (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7" tooltip="V.92"/>
                        </a:rPr>
                        <a:t>V.92</a:t>
                      </a:r>
                      <a:r>
                        <a:rPr lang="en-US" sz="800"/>
                        <a:t>/</a:t>
                      </a:r>
                      <a:r>
                        <a:rPr lang="en-US" sz="800" u="none" strike="noStrike">
                          <a:solidFill>
                            <a:srgbClr val="0B0080"/>
                          </a:solidFill>
                          <a:effectLst/>
                          <a:hlinkClick r:id="rId18" tooltip="V.44"/>
                        </a:rPr>
                        <a:t>V.44</a:t>
                      </a:r>
                      <a:r>
                        <a:rPr lang="en-US" sz="800"/>
                        <a:t>)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56.0 to 320.0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dirty="0"/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</a:tr>
              <a:tr h="318576">
                <a:tc>
                  <a:txBody>
                    <a:bodyPr/>
                    <a:lstStyle/>
                    <a:p>
                      <a:r>
                        <a:rPr lang="en-US" sz="800"/>
                        <a:t>Server-side web compression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   200.0 to 1000.0 kbit/s</a:t>
                      </a:r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dirty="0"/>
                    </a:p>
                  </a:txBody>
                  <a:tcPr marL="42246" marR="42246" marT="21123" marB="2112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2246" marR="42246" marT="21123" marB="21123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2246" marR="42246" marT="21123" marB="21123"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697755" y="4299542"/>
            <a:ext cx="2459395" cy="24593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995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205273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/>
              <a:t>History of Dial-Up Internet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91885" y="1296955"/>
            <a:ext cx="12176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u="sng" dirty="0" smtClean="0"/>
              <a:t>Modems: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Digital Modems were developed from the need to transmit data from the North American Air Defense in the 1950s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The data transmitted over the public switched telephone network (PSTN)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Analog telephone circuit could only transmit within its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The Modem could transmit between two computers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In 1962 the first commercial Modem was made, it had a speed of 300 bits per second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In 1994 the modems speed went up to 28.8 kilobits per second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The 56k modem </a:t>
            </a:r>
            <a:r>
              <a:rPr lang="en-CA" dirty="0"/>
              <a:t>was invented by Dr. Brent </a:t>
            </a:r>
            <a:r>
              <a:rPr lang="en-CA" dirty="0" smtClean="0"/>
              <a:t>Townshend in 1996, it had a speed of 56 kilobits per second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9830" y="3605279"/>
            <a:ext cx="5657051" cy="31820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2699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242597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/>
              <a:t>History of Ethernet Internet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541174" y="1324948"/>
            <a:ext cx="108888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u="sng" dirty="0" smtClean="0"/>
              <a:t>Ethernet Cable: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The Ethernet cable was invented on May 22, 1973 by Bob </a:t>
            </a:r>
            <a:r>
              <a:rPr lang="en-CA" dirty="0" smtClean="0"/>
              <a:t>Metcalfe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The </a:t>
            </a:r>
            <a:r>
              <a:rPr lang="en-CA" dirty="0" smtClean="0"/>
              <a:t>first Ethernet cable </a:t>
            </a:r>
            <a:r>
              <a:rPr lang="en-CA" dirty="0"/>
              <a:t>was build by Bob Metcalfe, David Boggs, and Tat </a:t>
            </a:r>
            <a:r>
              <a:rPr lang="en-CA" dirty="0" smtClean="0"/>
              <a:t>Lam in </a:t>
            </a:r>
            <a:r>
              <a:rPr lang="en-CA" dirty="0" smtClean="0"/>
              <a:t>1973</a:t>
            </a:r>
            <a:endParaRPr lang="en-CA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It had a speed of 2.94 </a:t>
            </a:r>
            <a:r>
              <a:rPr lang="en-CA" dirty="0" smtClean="0"/>
              <a:t>Mbps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was intended for Ethernet to create networks in small areas, called Local Area Network (LAN)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But IT departments used multiple high speed LAN networks across slower Wide Area Networks (WAN</a:t>
            </a:r>
            <a:r>
              <a:rPr lang="en-CA" dirty="0" smtClean="0"/>
              <a:t>)</a:t>
            </a:r>
            <a:r>
              <a:rPr lang="en-CA" dirty="0" smtClean="0"/>
              <a:t> </a:t>
            </a:r>
            <a:endParaRPr lang="en-CA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In 1978 </a:t>
            </a:r>
            <a:r>
              <a:rPr lang="en-CA" dirty="0" smtClean="0"/>
              <a:t>Xerox </a:t>
            </a:r>
            <a:r>
              <a:rPr lang="en-CA" dirty="0" smtClean="0"/>
              <a:t>made an Ethernet cable called “X-Wire” that had a speed of 10 </a:t>
            </a:r>
            <a:r>
              <a:rPr lang="en-CA" dirty="0" smtClean="0"/>
              <a:t>Mbps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Today, some Ethernet cables have speeds going over 100 </a:t>
            </a:r>
            <a:r>
              <a:rPr lang="en-CA" dirty="0" err="1"/>
              <a:t>G</a:t>
            </a:r>
            <a:r>
              <a:rPr lang="en-CA" dirty="0" err="1" smtClean="0"/>
              <a:t>bps</a:t>
            </a:r>
            <a:endParaRPr lang="en-CA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2086" y="4007069"/>
            <a:ext cx="9106999" cy="22264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192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423</Words>
  <Application>Microsoft Office PowerPoint</Application>
  <PresentationFormat>Widescreen</PresentationFormat>
  <Paragraphs>65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Peel District School Board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Bajwa, Bikram</dc:creator>
  <cp:lastModifiedBy>Bikram Bajwa - Louise Arbour SS</cp:lastModifiedBy>
  <cp:revision>21</cp:revision>
  <dcterms:created xsi:type="dcterms:W3CDTF">2017-10-18T18:39:17Z</dcterms:created>
  <dcterms:modified xsi:type="dcterms:W3CDTF">2017-10-27T19:09:34Z</dcterms:modified>
</cp:coreProperties>
</file>

<file path=docProps/thumbnail.jpeg>
</file>